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1" r:id="rId6"/>
    <p:sldId id="268" r:id="rId7"/>
    <p:sldId id="263" r:id="rId8"/>
    <p:sldId id="264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84531"/>
  </p:normalViewPr>
  <p:slideViewPr>
    <p:cSldViewPr snapToGrid="0" snapToObjects="1">
      <p:cViewPr>
        <p:scale>
          <a:sx n="77" d="100"/>
          <a:sy n="77" d="100"/>
        </p:scale>
        <p:origin x="384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87AF5-DDE0-BD42-9D94-DB33EC009F41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34879-A25B-7E4A-85FF-8D54DB9A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www.azwater.gov/azdwr/StatewidePlanning/WaterAtlas/CentralHighlands/PlanningAreaOverview/Climate.htm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34879-A25B-7E4A-85FF-8D54DB9AD5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Arizona</a:t>
            </a:r>
            <a:r>
              <a:rPr lang="en-US" baseline="0" dirty="0" smtClean="0"/>
              <a:t> Department of Water Resources. (2014). Central Highlands Planning Area Climate. Retrieved from </a:t>
            </a:r>
            <a:r>
              <a:rPr lang="en-US" dirty="0" smtClean="0">
                <a:hlinkClick r:id="rId3"/>
              </a:rPr>
              <a:t>http://www.azwater.gov/azdwr/StatewidePlanning/WaterAtlas/CentralHighlands/PlanningAreaOverview/Climate.htm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Graph</a:t>
            </a:r>
            <a:r>
              <a:rPr lang="en-US" baseline="0" dirty="0" smtClean="0"/>
              <a:t> shows the average temperature and precipitation from 1930-2002 in the Central Highlands, AZ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34879-A25B-7E4A-85FF-8D54DB9AD5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8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34879-A25B-7E4A-85FF-8D54DB9AD5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34879-A25B-7E4A-85FF-8D54DB9AD5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98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BBCA6-C1B8-4139-B514-BF589B666C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0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34879-A25B-7E4A-85FF-8D54DB9AD5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15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34879-A25B-7E4A-85FF-8D54DB9AD5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18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4647-C8EB-A247-BD58-6141F31EC1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7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71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7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6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1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3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D183F-BB72-F94C-BA32-CE0FD47610A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143B4-F4C0-0D48-BB60-2B170792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5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future of biodiversity assessment: Using environmental DNA and next generation sequencing to characterize biological communities in the Central Highlands of Arizona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8666" y="5629378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Bethany Davis and Courtney Turner-Rathbone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Project Mentors: Dr. Hillary Eaton, Dr. Katie Benson, and Matthew Valente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26" y="2742559"/>
            <a:ext cx="3375813" cy="253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r="26289"/>
          <a:stretch/>
        </p:blipFill>
        <p:spPr>
          <a:xfrm>
            <a:off x="6598509" y="2731599"/>
            <a:ext cx="2432098" cy="25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Acknowledgements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086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Dr. Hillary Eaton, Dr. Katie Benson, and Professor Matt Valente, Dept. of Biology and Chemistry, ERAU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Dr. Elliot </a:t>
            </a:r>
            <a:r>
              <a:rPr lang="en-US" dirty="0" err="1" smtClean="0">
                <a:solidFill>
                  <a:schemeClr val="bg1"/>
                </a:solidFill>
              </a:rPr>
              <a:t>Bryner</a:t>
            </a:r>
            <a:r>
              <a:rPr lang="en-US" dirty="0" smtClean="0">
                <a:solidFill>
                  <a:schemeClr val="bg1"/>
                </a:solidFill>
              </a:rPr>
              <a:t>, NASA Space Grant Program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Dr. Anne Boettcher, Undergraduate Research Institute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Image result for nasa space gra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469" y="1100927"/>
            <a:ext cx="2463297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erau undergraduate research instit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372" y="1012094"/>
            <a:ext cx="2227131" cy="222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686131" y="3298666"/>
            <a:ext cx="5042264" cy="1405255"/>
            <a:chOff x="3048000" y="2246811"/>
            <a:chExt cx="6122126" cy="1611086"/>
          </a:xfrm>
        </p:grpSpPr>
        <p:sp>
          <p:nvSpPr>
            <p:cNvPr id="10" name="Rectangle 9"/>
            <p:cNvSpPr/>
            <p:nvPr/>
          </p:nvSpPr>
          <p:spPr>
            <a:xfrm>
              <a:off x="3048000" y="2246811"/>
              <a:ext cx="6122126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856" y="2383105"/>
              <a:ext cx="5878287" cy="1340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2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8925"/>
            <a:ext cx="11087100" cy="105438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Environmental Monitoring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4271" y="1396655"/>
            <a:ext cx="45339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Central Highlands of Arizona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 transition zone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Riparian environments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1" y="2890744"/>
            <a:ext cx="4560293" cy="3536159"/>
          </a:xfrm>
          <a:prstGeom prst="rect">
            <a:avLst/>
          </a:prstGeom>
        </p:spPr>
      </p:pic>
      <p:pic>
        <p:nvPicPr>
          <p:cNvPr id="15" name="Picture 2" descr="Image result for verde river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56" y="669158"/>
            <a:ext cx="4448044" cy="575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4271" y="6426903"/>
            <a:ext cx="4560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(Arizona Department of Water Resources, 2014)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9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Environmental DNA (</a:t>
            </a:r>
            <a:r>
              <a:rPr lang="en-US" dirty="0" err="1" smtClean="0">
                <a:solidFill>
                  <a:schemeClr val="bg1"/>
                </a:solidFill>
              </a:rPr>
              <a:t>eDNA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Organisms leave a genetic fingerprint in their environment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46005" y="2759564"/>
            <a:ext cx="7899990" cy="3417399"/>
            <a:chOff x="1679291" y="2847125"/>
            <a:chExt cx="7899990" cy="3417399"/>
          </a:xfrm>
        </p:grpSpPr>
        <p:pic>
          <p:nvPicPr>
            <p:cNvPr id="5" name="Content Placeholder 4" descr="Image result for environmental DN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" t="22996" r="628"/>
            <a:stretch/>
          </p:blipFill>
          <p:spPr bwMode="auto">
            <a:xfrm>
              <a:off x="1679291" y="2847125"/>
              <a:ext cx="5675024" cy="3417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8" t="16094" r="18287" b="11704"/>
            <a:stretch/>
          </p:blipFill>
          <p:spPr>
            <a:xfrm>
              <a:off x="7547857" y="2847125"/>
              <a:ext cx="2031424" cy="3417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9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eDNA</a:t>
            </a:r>
            <a:r>
              <a:rPr lang="en-US" dirty="0" smtClean="0">
                <a:solidFill>
                  <a:schemeClr val="bg1"/>
                </a:solidFill>
              </a:rPr>
              <a:t> Analyses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1890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Quantitative PCR (qPCR)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Species-specific primers/probes to estimate amount of DNA 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Metabarcoding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Primers target entire taxonomic groups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Next-generation sequencing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Image result for dna barc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10" y="1751648"/>
            <a:ext cx="5951105" cy="431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6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Advantages of </a:t>
            </a:r>
            <a:r>
              <a:rPr lang="en-US" dirty="0" err="1" smtClean="0">
                <a:solidFill>
                  <a:schemeClr val="bg1"/>
                </a:solidFill>
              </a:rPr>
              <a:t>eDNA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50577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etect multiple species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Less stressful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Survey time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ost-effective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Detect rare species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7780" y="2717442"/>
            <a:ext cx="301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Need a figure here</a:t>
            </a:r>
            <a:endParaRPr lang="en-US" sz="28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5" b="11282"/>
          <a:stretch/>
        </p:blipFill>
        <p:spPr>
          <a:xfrm>
            <a:off x="5889351" y="1825625"/>
            <a:ext cx="5464449" cy="32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1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Current </a:t>
            </a:r>
            <a:r>
              <a:rPr lang="en-US" dirty="0" err="1" smtClean="0">
                <a:solidFill>
                  <a:schemeClr val="bg1"/>
                </a:solidFill>
              </a:rPr>
              <a:t>eDNA</a:t>
            </a:r>
            <a:r>
              <a:rPr lang="en-US" dirty="0" smtClean="0">
                <a:solidFill>
                  <a:schemeClr val="bg1"/>
                </a:solidFill>
              </a:rPr>
              <a:t> Research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4476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Refined 16S </a:t>
            </a:r>
            <a:r>
              <a:rPr lang="en-US" dirty="0" err="1" smtClean="0">
                <a:solidFill>
                  <a:schemeClr val="bg1"/>
                </a:solidFill>
              </a:rPr>
              <a:t>rRNA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metabarcoding</a:t>
            </a:r>
            <a:r>
              <a:rPr lang="en-US" dirty="0" smtClean="0">
                <a:solidFill>
                  <a:schemeClr val="bg1"/>
                </a:solidFill>
              </a:rPr>
              <a:t> protocol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Pilot studies on two rivers in Arizona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Verde River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Fossil Creek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Image may contain: tree, sky, plant, outdoor and na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r="24061"/>
          <a:stretch/>
        </p:blipFill>
        <p:spPr bwMode="auto">
          <a:xfrm>
            <a:off x="5611519" y="1825625"/>
            <a:ext cx="3008550" cy="354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329" y="1825625"/>
            <a:ext cx="2525276" cy="354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997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Current </a:t>
            </a:r>
            <a:r>
              <a:rPr lang="en-US" dirty="0" err="1" smtClean="0">
                <a:solidFill>
                  <a:schemeClr val="bg1"/>
                </a:solidFill>
              </a:rPr>
              <a:t>eDNA</a:t>
            </a:r>
            <a:r>
              <a:rPr lang="en-US" dirty="0" smtClean="0">
                <a:solidFill>
                  <a:schemeClr val="bg1"/>
                </a:solidFill>
              </a:rPr>
              <a:t> Research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510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Detected 41 vertebrates from 13 sites on Verde River and Fossil Creek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23984" y="2129221"/>
            <a:ext cx="3541667" cy="4360433"/>
            <a:chOff x="7812133" y="2157908"/>
            <a:chExt cx="3541667" cy="4360433"/>
          </a:xfrm>
        </p:grpSpPr>
        <p:pic>
          <p:nvPicPr>
            <p:cNvPr id="6" name="Picture 5" descr="Image result for spiked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9" t="27710" r="12361" b="35965"/>
            <a:stretch/>
          </p:blipFill>
          <p:spPr bwMode="auto">
            <a:xfrm>
              <a:off x="7812133" y="2157908"/>
              <a:ext cx="3507377" cy="1043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2133" y="3351415"/>
              <a:ext cx="3541667" cy="147569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20323" b="17014"/>
            <a:stretch/>
          </p:blipFill>
          <p:spPr>
            <a:xfrm>
              <a:off x="7842540" y="4976924"/>
              <a:ext cx="1740426" cy="1541417"/>
            </a:xfrm>
            <a:prstGeom prst="rect">
              <a:avLst/>
            </a:prstGeom>
          </p:spPr>
        </p:pic>
        <p:pic>
          <p:nvPicPr>
            <p:cNvPr id="9" name="Picture 4" descr="Image result for mountain lion wiki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54" b="1957"/>
            <a:stretch/>
          </p:blipFill>
          <p:spPr bwMode="auto">
            <a:xfrm>
              <a:off x="9681119" y="4976924"/>
              <a:ext cx="1657985" cy="1539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25486"/>
              </p:ext>
            </p:extLst>
          </p:nvPr>
        </p:nvGraphicFramePr>
        <p:xfrm>
          <a:off x="503029" y="2129213"/>
          <a:ext cx="7309104" cy="435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2637"/>
                <a:gridCol w="2437990"/>
                <a:gridCol w="2438477"/>
              </a:tblGrid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Taxa 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Common Name 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Scientific Name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Fishes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Longfin dace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Agosia chrysogaster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Desert Sucker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Catostomus clarkii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Sonora Sucker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Catostomus insignis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Spikedace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Meda fulgida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Redeye Bass 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Micropterus coosae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Gila Topminnow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Poeciliopsis occidentalis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Amphibians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Canyon Treefrog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Hyla arenicolor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Lowland Leopard Frog 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Rana yavapaiensis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Reptiles 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Sonora Mud Turtle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Kinosternon sonoriense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Birds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Wood Duck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Aix sponsa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Common Yellowthroat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Geothylpis trichas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Mammals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Arizona Gray Squirrel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Sciurus arizonensis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Elk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Cervus elaphus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Mule Deer 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Odocoileus hemionus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72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Mountain Lion 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effectLst/>
                        </a:rPr>
                        <a:t>Puma concolor </a:t>
                      </a:r>
                      <a:endParaRPr lang="en-US" sz="1200" i="1" u="none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1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161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Future Projects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54B965-8244-438D-8F5A-B5E59405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08" y="1748896"/>
            <a:ext cx="3634592" cy="4229209"/>
          </a:xfrm>
          <a:prstGeom prst="rect">
            <a:avLst/>
          </a:prstGeom>
        </p:spPr>
      </p:pic>
      <p:pic>
        <p:nvPicPr>
          <p:cNvPr id="9" name="Picture 6" descr="https://upload.wikimedia.org/wikipedia/commons/0/0c/Male_mallard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13748" r="10354"/>
          <a:stretch/>
        </p:blipFill>
        <p:spPr bwMode="auto">
          <a:xfrm>
            <a:off x="971009" y="3921711"/>
            <a:ext cx="3175030" cy="205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71009" y="1748896"/>
            <a:ext cx="6615391" cy="2058884"/>
            <a:chOff x="1793965" y="3256248"/>
            <a:chExt cx="8963583" cy="30556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7360" t="7310" r="3485" b="10016"/>
            <a:stretch/>
          </p:blipFill>
          <p:spPr>
            <a:xfrm>
              <a:off x="1793965" y="3256248"/>
              <a:ext cx="4302035" cy="305565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4046" y="3256249"/>
              <a:ext cx="4513502" cy="305565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7691" t="24325" b="6977"/>
          <a:stretch/>
        </p:blipFill>
        <p:spPr>
          <a:xfrm>
            <a:off x="4233254" y="3921711"/>
            <a:ext cx="3353146" cy="20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4044</TotalTime>
  <Words>308</Words>
  <Application>Microsoft Macintosh PowerPoint</Application>
  <PresentationFormat>Widescreen</PresentationFormat>
  <Paragraphs>96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Times New Roman</vt:lpstr>
      <vt:lpstr>Arial</vt:lpstr>
      <vt:lpstr>Office Theme</vt:lpstr>
      <vt:lpstr>The future of biodiversity assessment: Using environmental DNA and next generation sequencing to characterize biological communities in the Central Highlands of Arizona </vt:lpstr>
      <vt:lpstr>Acknowledgements </vt:lpstr>
      <vt:lpstr>Environmental Monitoring </vt:lpstr>
      <vt:lpstr>Environmental DNA (eDNA) </vt:lpstr>
      <vt:lpstr>eDNA Analyses </vt:lpstr>
      <vt:lpstr>Advantages of eDNA</vt:lpstr>
      <vt:lpstr>Current eDNA Research </vt:lpstr>
      <vt:lpstr>Current eDNA Research </vt:lpstr>
      <vt:lpstr>Future Projects 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bedavis376@gmail.com</dc:creator>
  <cp:lastModifiedBy>bedavis376@gmail.com</cp:lastModifiedBy>
  <cp:revision>28</cp:revision>
  <cp:lastPrinted>2019-04-01T03:48:25Z</cp:lastPrinted>
  <dcterms:created xsi:type="dcterms:W3CDTF">2019-03-11T21:32:58Z</dcterms:created>
  <dcterms:modified xsi:type="dcterms:W3CDTF">2019-04-01T03:59:56Z</dcterms:modified>
</cp:coreProperties>
</file>